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4" r:id="rId11"/>
    <p:sldId id="285" r:id="rId12"/>
    <p:sldId id="286" r:id="rId13"/>
    <p:sldId id="287" r:id="rId14"/>
    <p:sldId id="258" r:id="rId15"/>
    <p:sldId id="259" r:id="rId16"/>
    <p:sldId id="265" r:id="rId17"/>
    <p:sldId id="283" r:id="rId18"/>
    <p:sldId id="288" r:id="rId19"/>
    <p:sldId id="289" r:id="rId20"/>
    <p:sldId id="290" r:id="rId21"/>
    <p:sldId id="291" r:id="rId22"/>
    <p:sldId id="292" r:id="rId23"/>
    <p:sldId id="293" r:id="rId24"/>
    <p:sldId id="266" r:id="rId25"/>
    <p:sldId id="269" r:id="rId26"/>
    <p:sldId id="268" r:id="rId27"/>
    <p:sldId id="270" r:id="rId28"/>
    <p:sldId id="271" r:id="rId29"/>
    <p:sldId id="272" r:id="rId30"/>
    <p:sldId id="273" r:id="rId31"/>
    <p:sldId id="294" r:id="rId32"/>
    <p:sldId id="295" r:id="rId33"/>
    <p:sldId id="296" r:id="rId34"/>
    <p:sldId id="297" r:id="rId35"/>
    <p:sldId id="298" r:id="rId36"/>
    <p:sldId id="299" r:id="rId37"/>
    <p:sldId id="324" r:id="rId38"/>
    <p:sldId id="325" r:id="rId39"/>
    <p:sldId id="301" r:id="rId40"/>
    <p:sldId id="302" r:id="rId41"/>
    <p:sldId id="303" r:id="rId42"/>
    <p:sldId id="304" r:id="rId43"/>
    <p:sldId id="305" r:id="rId44"/>
    <p:sldId id="326" r:id="rId45"/>
    <p:sldId id="328" r:id="rId46"/>
    <p:sldId id="327" r:id="rId47"/>
    <p:sldId id="329" r:id="rId48"/>
    <p:sldId id="330" r:id="rId49"/>
    <p:sldId id="331" r:id="rId50"/>
    <p:sldId id="360" r:id="rId51"/>
    <p:sldId id="332" r:id="rId52"/>
    <p:sldId id="307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15" r:id="rId67"/>
    <p:sldId id="346" r:id="rId68"/>
    <p:sldId id="347" r:id="rId69"/>
    <p:sldId id="348" r:id="rId70"/>
    <p:sldId id="349" r:id="rId71"/>
    <p:sldId id="350" r:id="rId72"/>
    <p:sldId id="351" r:id="rId73"/>
    <p:sldId id="312" r:id="rId74"/>
    <p:sldId id="313" r:id="rId75"/>
    <p:sldId id="314" r:id="rId76"/>
    <p:sldId id="320" r:id="rId77"/>
    <p:sldId id="321" r:id="rId78"/>
    <p:sldId id="322" r:id="rId79"/>
    <p:sldId id="323" r:id="rId80"/>
    <p:sldId id="352" r:id="rId81"/>
    <p:sldId id="353" r:id="rId82"/>
    <p:sldId id="355" r:id="rId83"/>
    <p:sldId id="356" r:id="rId84"/>
    <p:sldId id="357" r:id="rId85"/>
    <p:sldId id="358" r:id="rId86"/>
    <p:sldId id="359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191C1-5295-45C3-9074-EBC7C53BC22B}" v="1" dt="2023-03-14T04:24:41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FCA89-8030-4CCF-AEEA-AE2CCEB8A895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1E421-8213-41CB-9ECF-A235A0D34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56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1E421-8213-41CB-9ECF-A235A0D348C6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4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1E421-8213-41CB-9ECF-A235A0D348C6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9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14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97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12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4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3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15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98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07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60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88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863C6-C3F0-4862-BA25-F2A9FCCF6167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0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B427-EEB9-439E-A922-939B9CED9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JavaScript Basics </a:t>
            </a:r>
          </a:p>
        </p:txBody>
      </p:sp>
      <p:pic>
        <p:nvPicPr>
          <p:cNvPr id="3" name="Picture 2" descr="Distance Education Courses in Ludhiana | Dotway Educators">
            <a:extLst>
              <a:ext uri="{FF2B5EF4-FFF2-40B4-BE49-F238E27FC236}">
                <a16:creationId xmlns:a16="http://schemas.microsoft.com/office/drawing/2014/main" id="{B32B2C80-B061-4F66-A269-3F8829062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35" y="113290"/>
            <a:ext cx="2438232" cy="7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11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96" y="232224"/>
            <a:ext cx="10761283" cy="62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65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07" y="226130"/>
            <a:ext cx="10968569" cy="64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47" y="822044"/>
            <a:ext cx="10618802" cy="57890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3632" y="137160"/>
            <a:ext cx="312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INPAGE JS</a:t>
            </a:r>
          </a:p>
        </p:txBody>
      </p:sp>
    </p:spTree>
    <p:extLst>
      <p:ext uri="{BB962C8B-B14F-4D97-AF65-F5344CB8AC3E}">
        <p14:creationId xmlns:p14="http://schemas.microsoft.com/office/powerpoint/2010/main" val="1965307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13632" y="137160"/>
            <a:ext cx="3127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External 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858" y="918028"/>
            <a:ext cx="7901502" cy="5309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" y="1000324"/>
            <a:ext cx="3939518" cy="2373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1872" y="3529414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test.js</a:t>
            </a:r>
          </a:p>
        </p:txBody>
      </p:sp>
    </p:spTree>
    <p:extLst>
      <p:ext uri="{BB962C8B-B14F-4D97-AF65-F5344CB8AC3E}">
        <p14:creationId xmlns:p14="http://schemas.microsoft.com/office/powerpoint/2010/main" val="2817280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D547-89F8-4B4E-0D81-A5BD8959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0532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Basic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8DE8C-11D1-1DFB-73F5-57218E18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25929"/>
            <a:ext cx="11212286" cy="5606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AB694-B1C4-0104-21EE-9DC8BD969E26}"/>
              </a:ext>
            </a:extLst>
          </p:cNvPr>
          <p:cNvSpPr txBox="1"/>
          <p:nvPr/>
        </p:nvSpPr>
        <p:spPr>
          <a:xfrm>
            <a:off x="370114" y="6204857"/>
            <a:ext cx="10319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 err="1"/>
              <a:t>Document.write</a:t>
            </a:r>
            <a:r>
              <a:rPr lang="en-IN" sz="2400" b="1" dirty="0"/>
              <a:t>() function is used to display the data on the webpage. </a:t>
            </a:r>
          </a:p>
        </p:txBody>
      </p:sp>
    </p:spTree>
    <p:extLst>
      <p:ext uri="{BB962C8B-B14F-4D97-AF65-F5344CB8AC3E}">
        <p14:creationId xmlns:p14="http://schemas.microsoft.com/office/powerpoint/2010/main" val="2485390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B9D9-B1E6-DDD3-497F-73BF0D9B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30275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Linking more than one </a:t>
            </a:r>
            <a:r>
              <a:rPr lang="en-IN" b="1" dirty="0" err="1">
                <a:solidFill>
                  <a:srgbClr val="FF0000"/>
                </a:solidFill>
              </a:rPr>
              <a:t>javascript</a:t>
            </a:r>
            <a:r>
              <a:rPr lang="en-IN" b="1" dirty="0">
                <a:solidFill>
                  <a:srgbClr val="FF0000"/>
                </a:solidFill>
              </a:rPr>
              <a:t>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C2224-1AA5-E85A-9362-07DD1338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1371600"/>
            <a:ext cx="10842171" cy="50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37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C309-D599-122C-0930-C124815C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69" y="673331"/>
            <a:ext cx="10515600" cy="941161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B9D07-E8A9-0515-94C0-596009044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85"/>
          <a:stretch/>
        </p:blipFill>
        <p:spPr>
          <a:xfrm>
            <a:off x="397072" y="1763327"/>
            <a:ext cx="10885713" cy="38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14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95"/>
            <a:ext cx="6969381" cy="57844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79" y="534565"/>
            <a:ext cx="6263762" cy="45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3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8" y="338897"/>
            <a:ext cx="9524004" cy="551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0" y="311481"/>
            <a:ext cx="10563549" cy="559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9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73DB-42E0-4207-B21D-DC13D2FF6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64"/>
            <a:ext cx="2644739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8D5F-2F6C-D7A5-BFA1-EF36D26F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JavaScript, you should know the basic language i.e., HTML and CSS.</a:t>
            </a:r>
          </a:p>
          <a:p>
            <a:r>
              <a:rPr lang="en-IN" dirty="0"/>
              <a:t>JavaScript is the programming language of HTML and the web. It makes web page dynamic. It is interpretated programming language with object oriented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2925354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6" y="306167"/>
            <a:ext cx="11698546" cy="62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0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7" y="252814"/>
            <a:ext cx="10475844" cy="57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53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7" y="255086"/>
            <a:ext cx="9902511" cy="568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25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72" y="243670"/>
            <a:ext cx="10557812" cy="590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65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7F58-AE29-0295-7BD9-3343A4BA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310696"/>
            <a:ext cx="10515600" cy="1060904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Rules for defining the variables-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B40FD-ACDA-ADAE-89DA-A057433D1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92"/>
          <a:stretch/>
        </p:blipFill>
        <p:spPr>
          <a:xfrm>
            <a:off x="620487" y="1371600"/>
            <a:ext cx="10319656" cy="46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06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E86D-7575-B0D8-DAF3-60A5E585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Declaring variable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2C1F66-1413-69C6-CFA1-C3A4EB2C8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7128" y="2860624"/>
            <a:ext cx="5258070" cy="1994002"/>
          </a:xfrm>
        </p:spPr>
      </p:pic>
    </p:spTree>
    <p:extLst>
      <p:ext uri="{BB962C8B-B14F-4D97-AF65-F5344CB8AC3E}">
        <p14:creationId xmlns:p14="http://schemas.microsoft.com/office/powerpoint/2010/main" val="2682960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E86D-7575-B0D8-DAF3-60A5E585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Declaring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D1C4E-9330-CA07-19E8-8CFD51520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Valid variable Declaration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E67B9-382B-4308-1444-17600A086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40" y="2529419"/>
            <a:ext cx="7880278" cy="2217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FCF9B-03DE-D73D-C89D-EB42C7DBA49E}"/>
              </a:ext>
            </a:extLst>
          </p:cNvPr>
          <p:cNvSpPr txBox="1"/>
          <p:nvPr/>
        </p:nvSpPr>
        <p:spPr>
          <a:xfrm>
            <a:off x="6811766" y="1759508"/>
            <a:ext cx="363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Invalid Declaration</a:t>
            </a:r>
          </a:p>
        </p:txBody>
      </p:sp>
    </p:spTree>
    <p:extLst>
      <p:ext uri="{BB962C8B-B14F-4D97-AF65-F5344CB8AC3E}">
        <p14:creationId xmlns:p14="http://schemas.microsoft.com/office/powerpoint/2010/main" val="241624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DA61FB-A108-8B71-3586-125CCB3B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2" y="729464"/>
            <a:ext cx="10695398" cy="5945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705B2-5891-F803-E06D-9E8F9A086563}"/>
              </a:ext>
            </a:extLst>
          </p:cNvPr>
          <p:cNvSpPr txBox="1"/>
          <p:nvPr/>
        </p:nvSpPr>
        <p:spPr>
          <a:xfrm>
            <a:off x="4416175" y="5759203"/>
            <a:ext cx="32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Direct variable initialisation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9BFE6-B770-293E-A12B-66305DFA03BA}"/>
              </a:ext>
            </a:extLst>
          </p:cNvPr>
          <p:cNvSpPr txBox="1"/>
          <p:nvPr/>
        </p:nvSpPr>
        <p:spPr>
          <a:xfrm>
            <a:off x="551380" y="6128535"/>
            <a:ext cx="772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Good Practice is to write the var datatype for each variable</a:t>
            </a:r>
          </a:p>
        </p:txBody>
      </p:sp>
    </p:spTree>
    <p:extLst>
      <p:ext uri="{BB962C8B-B14F-4D97-AF65-F5344CB8AC3E}">
        <p14:creationId xmlns:p14="http://schemas.microsoft.com/office/powerpoint/2010/main" val="3891524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CB2E-4B51-0EE1-FD9D-771F789B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6129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Multiple initialisation of a variable.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D518E-8F88-E796-A33A-63DFFF93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46" y="1510301"/>
            <a:ext cx="9996754" cy="31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51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E60963-085C-B5F9-6867-CC124E03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" y="719191"/>
            <a:ext cx="10610506" cy="53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2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0" y="466142"/>
            <a:ext cx="9816416" cy="59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82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8B4B33-0F47-C1BF-DC43-4EC5F80A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82" y="980257"/>
            <a:ext cx="9965932" cy="50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76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85164" y="318254"/>
            <a:ext cx="3512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JavaScript Constant</a:t>
            </a:r>
            <a:endParaRPr lang="en-US" sz="28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29768" y="1512104"/>
            <a:ext cx="1133856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 was introduced in ES6 (2015)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Variables defined with 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cannot be 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Redeclared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Variables defined with 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cannot be 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Reassigned</a:t>
            </a:r>
            <a:endParaRPr kumimoji="0" 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498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41" y="589607"/>
            <a:ext cx="10981143" cy="55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94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1" y="124019"/>
            <a:ext cx="5863909" cy="5444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222246"/>
            <a:ext cx="6156960" cy="51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2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83" y="287867"/>
            <a:ext cx="11111327" cy="6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7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2" y="425794"/>
            <a:ext cx="9872902" cy="55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4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57"/>
            <a:ext cx="8502515" cy="5103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955" y="2527423"/>
            <a:ext cx="3350657" cy="30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87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B48C59-197A-4ECF-8F23-CD9E4D813303}"/>
              </a:ext>
            </a:extLst>
          </p:cNvPr>
          <p:cNvSpPr/>
          <p:nvPr/>
        </p:nvSpPr>
        <p:spPr>
          <a:xfrm>
            <a:off x="748147" y="612844"/>
            <a:ext cx="43475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r>
              <a:rPr lang="en-IN" dirty="0"/>
              <a:t>&lt;h1&gt;JavaScript Arithmetic&lt;/h1&gt;</a:t>
            </a:r>
          </a:p>
          <a:p>
            <a:r>
              <a:rPr lang="en-IN" dirty="0"/>
              <a:t>&lt;h2&gt;The ++ Operator&lt;/h2&gt;</a:t>
            </a:r>
          </a:p>
          <a:p>
            <a:r>
              <a:rPr lang="en-IN" dirty="0"/>
              <a:t>&lt;script&gt;</a:t>
            </a:r>
          </a:p>
          <a:p>
            <a:r>
              <a:rPr lang="en-IN" dirty="0"/>
              <a:t>let x = 20;</a:t>
            </a:r>
          </a:p>
          <a:p>
            <a:r>
              <a:rPr lang="en-IN" dirty="0"/>
              <a:t>let y = 10;</a:t>
            </a:r>
          </a:p>
          <a:p>
            <a:r>
              <a:rPr lang="en-IN" dirty="0"/>
              <a:t>let sum = </a:t>
            </a:r>
            <a:r>
              <a:rPr lang="en-IN" dirty="0" err="1"/>
              <a:t>x+y</a:t>
            </a:r>
            <a:r>
              <a:rPr lang="en-IN" dirty="0"/>
              <a:t>;</a:t>
            </a:r>
          </a:p>
          <a:p>
            <a:r>
              <a:rPr lang="en-IN" dirty="0"/>
              <a:t>let sub = x-y;</a:t>
            </a:r>
          </a:p>
          <a:p>
            <a:r>
              <a:rPr lang="en-IN" dirty="0"/>
              <a:t>let </a:t>
            </a:r>
            <a:r>
              <a:rPr lang="en-IN" dirty="0" err="1"/>
              <a:t>mul</a:t>
            </a:r>
            <a:r>
              <a:rPr lang="en-IN" dirty="0"/>
              <a:t> = x*y;</a:t>
            </a:r>
          </a:p>
          <a:p>
            <a:r>
              <a:rPr lang="en-IN" dirty="0"/>
              <a:t>let div = x/y;</a:t>
            </a:r>
          </a:p>
          <a:p>
            <a:r>
              <a:rPr lang="en-IN" dirty="0"/>
              <a:t>let mod = </a:t>
            </a:r>
            <a:r>
              <a:rPr lang="en-IN" dirty="0" err="1"/>
              <a:t>x%y</a:t>
            </a:r>
            <a:r>
              <a:rPr lang="en-IN" dirty="0"/>
              <a:t>;</a:t>
            </a:r>
          </a:p>
          <a:p>
            <a:r>
              <a:rPr lang="en-IN" dirty="0"/>
              <a:t>let b = 2</a:t>
            </a:r>
          </a:p>
          <a:p>
            <a:r>
              <a:rPr lang="en-IN" dirty="0"/>
              <a:t>let exp = b**b;</a:t>
            </a:r>
          </a:p>
          <a:p>
            <a:r>
              <a:rPr lang="en-IN" dirty="0"/>
              <a:t>x++</a:t>
            </a:r>
          </a:p>
          <a:p>
            <a:r>
              <a:rPr lang="en-IN" dirty="0"/>
              <a:t>let z = x;</a:t>
            </a:r>
          </a:p>
          <a:p>
            <a:r>
              <a:rPr lang="en-IN" dirty="0"/>
              <a:t>y--</a:t>
            </a:r>
          </a:p>
          <a:p>
            <a:r>
              <a:rPr lang="en-IN" dirty="0"/>
              <a:t>let a = y;</a:t>
            </a:r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B35A-0C4B-4D04-ABA7-D719AEA65673}"/>
              </a:ext>
            </a:extLst>
          </p:cNvPr>
          <p:cNvSpPr/>
          <p:nvPr/>
        </p:nvSpPr>
        <p:spPr>
          <a:xfrm>
            <a:off x="5974080" y="151851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document.write</a:t>
            </a:r>
            <a:r>
              <a:rPr lang="en-IN" dirty="0"/>
              <a:t>("Addition:" +sum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</a:t>
            </a:r>
            <a:r>
              <a:rPr lang="en-IN" dirty="0" err="1"/>
              <a:t>Subtration</a:t>
            </a:r>
            <a:r>
              <a:rPr lang="en-IN" dirty="0"/>
              <a:t>:" +sub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("Multiplication:" +</a:t>
            </a:r>
            <a:r>
              <a:rPr lang="en-IN" dirty="0" err="1"/>
              <a:t>mul</a:t>
            </a:r>
            <a:r>
              <a:rPr lang="en-IN" dirty="0"/>
              <a:t>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("Division:" +div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("Modulus:" +mod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("Exponent:" +exp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("Increment:" +z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("Decrement:" +a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/>
              <a:t>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57591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C99A9-BC0A-4209-8BFB-0E82E040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35" y="1371600"/>
            <a:ext cx="6616930" cy="3737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143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2" y="161342"/>
            <a:ext cx="9516706" cy="591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3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06" y="157525"/>
            <a:ext cx="10169218" cy="64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62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8" y="100405"/>
            <a:ext cx="5997976" cy="6282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380" y="100405"/>
            <a:ext cx="5584251" cy="62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16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2" y="296980"/>
            <a:ext cx="9938323" cy="62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73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01" y="452432"/>
            <a:ext cx="9263170" cy="53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3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5" y="174340"/>
            <a:ext cx="11165224" cy="60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D310F-B710-40EC-B7F7-A7C7F500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" y="665018"/>
            <a:ext cx="10440786" cy="4929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392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C95C82-24A6-474E-8C6E-00E685197CAE}"/>
              </a:ext>
            </a:extLst>
          </p:cNvPr>
          <p:cNvSpPr/>
          <p:nvPr/>
        </p:nvSpPr>
        <p:spPr>
          <a:xfrm>
            <a:off x="955965" y="1695915"/>
            <a:ext cx="9709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If Condition A and Condition B both are True, then it will Return True.</a:t>
            </a:r>
          </a:p>
          <a:p>
            <a:r>
              <a:rPr lang="en-IN" sz="2800" dirty="0"/>
              <a:t>If Any of the one Condition is False either A or B, then it will return False.</a:t>
            </a:r>
          </a:p>
          <a:p>
            <a:r>
              <a:rPr lang="en-IN" sz="2800" dirty="0"/>
              <a:t>If Both Conditions A and B are False, then it will return False.</a:t>
            </a:r>
          </a:p>
          <a:p>
            <a:endParaRPr lang="en-IN" sz="2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E9BB26-0329-443B-A52F-15D5EB46F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93593"/>
              </p:ext>
            </p:extLst>
          </p:nvPr>
        </p:nvGraphicFramePr>
        <p:xfrm>
          <a:off x="1746597" y="4373571"/>
          <a:ext cx="8127999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133180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448004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7075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            Condition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Condition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1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7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5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7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1011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6E845C7-7627-40BA-8EA5-124A76ACDA63}"/>
              </a:ext>
            </a:extLst>
          </p:cNvPr>
          <p:cNvSpPr/>
          <p:nvPr/>
        </p:nvSpPr>
        <p:spPr>
          <a:xfrm>
            <a:off x="2909455" y="548640"/>
            <a:ext cx="486294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Logical AND Operator</a:t>
            </a:r>
          </a:p>
        </p:txBody>
      </p:sp>
    </p:spTree>
    <p:extLst>
      <p:ext uri="{BB962C8B-B14F-4D97-AF65-F5344CB8AC3E}">
        <p14:creationId xmlns:p14="http://schemas.microsoft.com/office/powerpoint/2010/main" val="1447750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38CAED-6DAB-4D37-9639-3C2E49D33430}"/>
              </a:ext>
            </a:extLst>
          </p:cNvPr>
          <p:cNvSpPr/>
          <p:nvPr/>
        </p:nvSpPr>
        <p:spPr>
          <a:xfrm>
            <a:off x="284637" y="474345"/>
            <a:ext cx="5364479" cy="59093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endParaRPr lang="en-IN" dirty="0"/>
          </a:p>
          <a:p>
            <a:r>
              <a:rPr lang="en-IN" dirty="0"/>
              <a:t>&lt;h1&gt;JavaScript Comparison&lt;/h1&gt;</a:t>
            </a:r>
          </a:p>
          <a:p>
            <a:r>
              <a:rPr lang="en-IN" dirty="0"/>
              <a:t>&lt;h2&gt;The &amp;&amp; Operator (Logical AND)&lt;/h2&gt;</a:t>
            </a:r>
          </a:p>
          <a:p>
            <a:r>
              <a:rPr lang="en-IN" dirty="0"/>
              <a:t>&lt;p&gt;The &amp;&amp; operator returns true if both expressions are true, otherwise it returns false.&lt;/p&gt;</a:t>
            </a:r>
          </a:p>
          <a:p>
            <a:endParaRPr lang="en-IN" dirty="0"/>
          </a:p>
          <a:p>
            <a:r>
              <a:rPr lang="en-IN" dirty="0"/>
              <a:t>&lt;script&gt;</a:t>
            </a:r>
          </a:p>
          <a:p>
            <a:r>
              <a:rPr lang="en-IN" dirty="0"/>
              <a:t>let a = 10</a:t>
            </a:r>
          </a:p>
          <a:p>
            <a:r>
              <a:rPr lang="en-IN" dirty="0"/>
              <a:t>let b = 20</a:t>
            </a:r>
          </a:p>
          <a:p>
            <a:r>
              <a:rPr lang="en-IN" dirty="0"/>
              <a:t>if(a==10 &amp;&amp; b!=20){</a:t>
            </a:r>
          </a:p>
          <a:p>
            <a:r>
              <a:rPr lang="en-IN" dirty="0" err="1"/>
              <a:t>document.write</a:t>
            </a:r>
            <a:r>
              <a:rPr lang="en-IN" dirty="0"/>
              <a:t>("True")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else{</a:t>
            </a:r>
          </a:p>
          <a:p>
            <a:r>
              <a:rPr lang="en-IN" dirty="0" err="1"/>
              <a:t>document.write</a:t>
            </a:r>
            <a:r>
              <a:rPr lang="en-IN" dirty="0"/>
              <a:t>("False")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A65F0-DB07-451A-AA0B-4B2BF9813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96"/>
          <a:stretch/>
        </p:blipFill>
        <p:spPr>
          <a:xfrm>
            <a:off x="5962997" y="2119020"/>
            <a:ext cx="5657429" cy="237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DA2D74-22EA-46D0-A4CF-E83C714AEA51}"/>
              </a:ext>
            </a:extLst>
          </p:cNvPr>
          <p:cNvSpPr/>
          <p:nvPr/>
        </p:nvSpPr>
        <p:spPr>
          <a:xfrm>
            <a:off x="6517178" y="631767"/>
            <a:ext cx="3740727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Logical AND Operator</a:t>
            </a:r>
          </a:p>
        </p:txBody>
      </p:sp>
    </p:spTree>
    <p:extLst>
      <p:ext uri="{BB962C8B-B14F-4D97-AF65-F5344CB8AC3E}">
        <p14:creationId xmlns:p14="http://schemas.microsoft.com/office/powerpoint/2010/main" val="2807812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9A577A-06EA-4773-B509-69082B8D120E}"/>
              </a:ext>
            </a:extLst>
          </p:cNvPr>
          <p:cNvSpPr/>
          <p:nvPr/>
        </p:nvSpPr>
        <p:spPr>
          <a:xfrm>
            <a:off x="598517" y="1925565"/>
            <a:ext cx="106569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If Condition A and Condition B both are True, then it will Return True.</a:t>
            </a:r>
          </a:p>
          <a:p>
            <a:r>
              <a:rPr lang="en-IN" sz="2800" dirty="0"/>
              <a:t>If Any of the one Condition is False either A or B, then it will return True.</a:t>
            </a:r>
          </a:p>
          <a:p>
            <a:r>
              <a:rPr lang="en-IN" sz="2800" dirty="0"/>
              <a:t>If Both Conditions A and B are False, then it will return False.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9215D8-0FC3-46FA-B634-5D1851A12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37265"/>
              </p:ext>
            </p:extLst>
          </p:nvPr>
        </p:nvGraphicFramePr>
        <p:xfrm>
          <a:off x="1968731" y="4003560"/>
          <a:ext cx="8127999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00290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099101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1817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            Condition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Condition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38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85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9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489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249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1359D6A-DAA7-46F8-812A-81392084EBCC}"/>
              </a:ext>
            </a:extLst>
          </p:cNvPr>
          <p:cNvSpPr/>
          <p:nvPr/>
        </p:nvSpPr>
        <p:spPr>
          <a:xfrm>
            <a:off x="3009207" y="573577"/>
            <a:ext cx="4962698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Logical OR Operator</a:t>
            </a:r>
          </a:p>
        </p:txBody>
      </p:sp>
    </p:spTree>
    <p:extLst>
      <p:ext uri="{BB962C8B-B14F-4D97-AF65-F5344CB8AC3E}">
        <p14:creationId xmlns:p14="http://schemas.microsoft.com/office/powerpoint/2010/main" val="3035241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45D2C1-E77F-4F59-88F2-8CCDDCA525DB}"/>
              </a:ext>
            </a:extLst>
          </p:cNvPr>
          <p:cNvSpPr/>
          <p:nvPr/>
        </p:nvSpPr>
        <p:spPr>
          <a:xfrm>
            <a:off x="221673" y="382905"/>
            <a:ext cx="5131724" cy="59093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endParaRPr lang="en-IN" dirty="0"/>
          </a:p>
          <a:p>
            <a:r>
              <a:rPr lang="en-IN" dirty="0"/>
              <a:t>&lt;h1&gt;JavaScript Comparison&lt;/h1&gt;</a:t>
            </a:r>
          </a:p>
          <a:p>
            <a:r>
              <a:rPr lang="en-IN" dirty="0"/>
              <a:t>&lt;h2&gt;The || Operator (Logical OR)&lt;/h2&gt;</a:t>
            </a:r>
          </a:p>
          <a:p>
            <a:r>
              <a:rPr lang="en-IN" dirty="0"/>
              <a:t>&lt;p&gt;The || operator returns true if both or any one expressions are true, otherwise it returns false.&lt;/p&gt;</a:t>
            </a:r>
          </a:p>
          <a:p>
            <a:endParaRPr lang="en-IN" dirty="0"/>
          </a:p>
          <a:p>
            <a:r>
              <a:rPr lang="en-IN" dirty="0"/>
              <a:t>&lt;script&gt;</a:t>
            </a:r>
          </a:p>
          <a:p>
            <a:r>
              <a:rPr lang="en-IN" dirty="0"/>
              <a:t>let a = 10</a:t>
            </a:r>
          </a:p>
          <a:p>
            <a:r>
              <a:rPr lang="en-IN" dirty="0"/>
              <a:t>let b = 20</a:t>
            </a:r>
          </a:p>
          <a:p>
            <a:endParaRPr lang="en-IN" dirty="0"/>
          </a:p>
          <a:p>
            <a:r>
              <a:rPr lang="en-IN" dirty="0" err="1"/>
              <a:t>document.write</a:t>
            </a:r>
            <a:r>
              <a:rPr lang="en-IN" dirty="0"/>
              <a:t>(a == 10 || b == 20, "&lt;</a:t>
            </a:r>
            <a:r>
              <a:rPr lang="en-IN" dirty="0" err="1"/>
              <a:t>br</a:t>
            </a:r>
            <a:r>
              <a:rPr lang="en-IN" dirty="0"/>
              <a:t>&gt;") </a:t>
            </a:r>
          </a:p>
          <a:p>
            <a:r>
              <a:rPr lang="en-IN" dirty="0" err="1"/>
              <a:t>document.write</a:t>
            </a:r>
            <a:r>
              <a:rPr lang="en-IN" dirty="0"/>
              <a:t>(a &lt; 10 || b == 20 , "&lt;</a:t>
            </a:r>
            <a:r>
              <a:rPr lang="en-IN" dirty="0" err="1"/>
              <a:t>br</a:t>
            </a:r>
            <a:r>
              <a:rPr lang="en-IN" dirty="0"/>
              <a:t>&gt;")</a:t>
            </a:r>
          </a:p>
          <a:p>
            <a:r>
              <a:rPr lang="en-IN" dirty="0" err="1"/>
              <a:t>document.write</a:t>
            </a:r>
            <a:r>
              <a:rPr lang="en-IN" dirty="0"/>
              <a:t>(a != 10 || b == 20 , "&lt;</a:t>
            </a:r>
            <a:r>
              <a:rPr lang="en-IN" dirty="0" err="1"/>
              <a:t>br</a:t>
            </a:r>
            <a:r>
              <a:rPr lang="en-IN" dirty="0"/>
              <a:t>&gt;")</a:t>
            </a:r>
          </a:p>
          <a:p>
            <a:r>
              <a:rPr lang="en-IN" dirty="0" err="1"/>
              <a:t>document.write</a:t>
            </a:r>
            <a:r>
              <a:rPr lang="en-IN" dirty="0"/>
              <a:t>(a != 10 || b != 20)</a:t>
            </a:r>
          </a:p>
          <a:p>
            <a:endParaRPr lang="en-IN" dirty="0"/>
          </a:p>
          <a:p>
            <a:r>
              <a:rPr lang="en-IN" dirty="0"/>
              <a:t>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2922F-CEE2-4913-802B-3B7DCF0C3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146" y="2031992"/>
            <a:ext cx="5960174" cy="2490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965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62705E-DB96-4C23-B577-7609CFC39BE7}"/>
              </a:ext>
            </a:extLst>
          </p:cNvPr>
          <p:cNvSpPr/>
          <p:nvPr/>
        </p:nvSpPr>
        <p:spPr>
          <a:xfrm>
            <a:off x="3283527" y="515389"/>
            <a:ext cx="5079076" cy="806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Logical NOT Operator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2B1C12-8077-43A0-99DE-B2E758732A52}"/>
              </a:ext>
            </a:extLst>
          </p:cNvPr>
          <p:cNvSpPr/>
          <p:nvPr/>
        </p:nvSpPr>
        <p:spPr>
          <a:xfrm>
            <a:off x="1064029" y="2025318"/>
            <a:ext cx="101997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/>
              <a:t>If Statement is True then Logical NOT (!) Operator returns False.</a:t>
            </a:r>
          </a:p>
          <a:p>
            <a:r>
              <a:rPr lang="en-IN" sz="3600" dirty="0"/>
              <a:t>If Statement is False then Logical Not(!) Operator returns True.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32929B-A432-46DE-82D0-AACB89F78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2348"/>
              </p:ext>
            </p:extLst>
          </p:nvPr>
        </p:nvGraphicFramePr>
        <p:xfrm>
          <a:off x="3047230" y="4685203"/>
          <a:ext cx="541866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56191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19118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            Statement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0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9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11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62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67" y="320613"/>
            <a:ext cx="11418052" cy="5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97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611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114908-9915-446A-9717-20F543285FDC}"/>
              </a:ext>
            </a:extLst>
          </p:cNvPr>
          <p:cNvSpPr/>
          <p:nvPr/>
        </p:nvSpPr>
        <p:spPr>
          <a:xfrm>
            <a:off x="612371" y="751344"/>
            <a:ext cx="4042756" cy="53553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endParaRPr lang="en-IN" dirty="0"/>
          </a:p>
          <a:p>
            <a:r>
              <a:rPr lang="en-IN" dirty="0"/>
              <a:t>&lt;h1&gt;JavaScript Comparison&lt;/h1&gt;</a:t>
            </a:r>
          </a:p>
          <a:p>
            <a:r>
              <a:rPr lang="en-IN" dirty="0"/>
              <a:t>&lt;h2&gt;The || Operator (Logical OR)&lt;/h2&gt;</a:t>
            </a:r>
          </a:p>
          <a:p>
            <a:r>
              <a:rPr lang="en-IN" dirty="0"/>
              <a:t>&lt;p&gt;The NOT operator (!) returns true for false statements and false for true statements.&lt;/p&gt;</a:t>
            </a:r>
          </a:p>
          <a:p>
            <a:endParaRPr lang="en-IN" dirty="0"/>
          </a:p>
          <a:p>
            <a:r>
              <a:rPr lang="en-IN" dirty="0"/>
              <a:t>&lt;script&gt;</a:t>
            </a:r>
          </a:p>
          <a:p>
            <a:r>
              <a:rPr lang="en-IN" dirty="0"/>
              <a:t>let a = 10</a:t>
            </a:r>
          </a:p>
          <a:p>
            <a:r>
              <a:rPr lang="en-IN" dirty="0"/>
              <a:t>let b = 20</a:t>
            </a:r>
          </a:p>
          <a:p>
            <a:endParaRPr lang="en-IN" dirty="0"/>
          </a:p>
          <a:p>
            <a:r>
              <a:rPr lang="en-IN" dirty="0" err="1"/>
              <a:t>document.write</a:t>
            </a:r>
            <a:r>
              <a:rPr lang="en-IN" dirty="0"/>
              <a:t>(! (a == b), "&lt;</a:t>
            </a:r>
            <a:r>
              <a:rPr lang="en-IN" dirty="0" err="1"/>
              <a:t>br</a:t>
            </a:r>
            <a:r>
              <a:rPr lang="en-IN" dirty="0"/>
              <a:t>&gt;")</a:t>
            </a:r>
          </a:p>
          <a:p>
            <a:r>
              <a:rPr lang="en-IN" dirty="0" err="1"/>
              <a:t>document.write</a:t>
            </a:r>
            <a:r>
              <a:rPr lang="en-IN" dirty="0"/>
              <a:t>(! (a != b))</a:t>
            </a:r>
          </a:p>
          <a:p>
            <a:r>
              <a:rPr lang="en-IN" dirty="0"/>
              <a:t>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855A2-C24D-414B-9EE8-DF60C790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34" y="2311873"/>
            <a:ext cx="6332769" cy="240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6303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14" y="563702"/>
            <a:ext cx="10340969" cy="5498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760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BDF190-6976-47F1-B16D-ADE2DF889715}"/>
              </a:ext>
            </a:extLst>
          </p:cNvPr>
          <p:cNvSpPr/>
          <p:nvPr/>
        </p:nvSpPr>
        <p:spPr>
          <a:xfrm>
            <a:off x="1654234" y="248765"/>
            <a:ext cx="6309360" cy="83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Control Statements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219384-AD79-45C9-9817-689CFE85843C}"/>
              </a:ext>
            </a:extLst>
          </p:cNvPr>
          <p:cNvSpPr/>
          <p:nvPr/>
        </p:nvSpPr>
        <p:spPr>
          <a:xfrm>
            <a:off x="1113906" y="1391392"/>
            <a:ext cx="1023726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273239"/>
                </a:solidFill>
                <a:latin typeface="Nunito"/>
              </a:rPr>
              <a:t>JavaScript </a:t>
            </a:r>
            <a:r>
              <a:rPr lang="en-US" sz="2400" b="1" dirty="0">
                <a:solidFill>
                  <a:srgbClr val="273239"/>
                </a:solidFill>
                <a:latin typeface="Nunito"/>
              </a:rPr>
              <a:t>control statement</a:t>
            </a:r>
            <a:r>
              <a:rPr lang="en-US" sz="2400" dirty="0">
                <a:solidFill>
                  <a:srgbClr val="273239"/>
                </a:solidFill>
                <a:latin typeface="Nunito"/>
              </a:rPr>
              <a:t> is used to control the execution of a program based on a specific condition. If the condition meets then a particular block of action will be executed otherwise it will execute another block of action that satisfies that particular condition.</a:t>
            </a:r>
          </a:p>
          <a:p>
            <a:pPr fontAlgn="base"/>
            <a:endParaRPr lang="en-US" sz="2400" dirty="0">
              <a:solidFill>
                <a:srgbClr val="273239"/>
              </a:solidFill>
              <a:latin typeface="Nunito"/>
            </a:endParaRPr>
          </a:p>
          <a:p>
            <a:pPr marL="342900" indent="-342900" fontAlgn="base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73239"/>
                </a:solidFill>
                <a:latin typeface="Nunito"/>
              </a:rPr>
              <a:t>Types of Control Statements in JavaScript</a:t>
            </a:r>
          </a:p>
          <a:p>
            <a:pPr fontAlgn="base"/>
            <a:endParaRPr lang="en-US" sz="2400" b="1" dirty="0">
              <a:solidFill>
                <a:srgbClr val="273239"/>
              </a:solidFill>
              <a:latin typeface="Nunito"/>
            </a:endParaRPr>
          </a:p>
          <a:p>
            <a:pPr marL="800100" lvl="1" indent="-342900" algn="just" fontAlgn="base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273239"/>
                </a:solidFill>
                <a:latin typeface="Nunito"/>
              </a:rPr>
              <a:t>Conditional Statement:</a:t>
            </a:r>
            <a:r>
              <a:rPr lang="en-US" sz="2400" dirty="0">
                <a:solidFill>
                  <a:srgbClr val="273239"/>
                </a:solidFill>
                <a:latin typeface="Nunito"/>
              </a:rPr>
              <a:t> These statements are used for decision-making, a decision is made by the conditional statement based on an expression that is passed. Either YES or NO.</a:t>
            </a:r>
          </a:p>
          <a:p>
            <a:pPr marL="800100" lvl="1" indent="-342900" algn="just" fontAlgn="base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273239"/>
                </a:solidFill>
                <a:latin typeface="Nunito"/>
              </a:rPr>
              <a:t>Iterative Statement: </a:t>
            </a:r>
            <a:r>
              <a:rPr lang="en-US" sz="2400" dirty="0">
                <a:solidFill>
                  <a:srgbClr val="273239"/>
                </a:solidFill>
                <a:latin typeface="Nunito"/>
              </a:rPr>
              <a:t>This is a statement that iterates repeatedly until a condition is met. Simply said, if we have an expression, the statement will keep repeating itself until and unless it is satisfied.</a:t>
            </a:r>
            <a:endParaRPr lang="en-US" sz="2400" b="0" i="0" dirty="0">
              <a:solidFill>
                <a:srgbClr val="273239"/>
              </a:solidFill>
              <a:effectLst/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253892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A4AFEC-1C02-4BF8-85A2-FFB853F6789A}"/>
              </a:ext>
            </a:extLst>
          </p:cNvPr>
          <p:cNvSpPr/>
          <p:nvPr/>
        </p:nvSpPr>
        <p:spPr>
          <a:xfrm>
            <a:off x="1709650" y="1227295"/>
            <a:ext cx="8124305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endParaRPr lang="en-US" sz="3200" dirty="0">
              <a:solidFill>
                <a:srgbClr val="273239"/>
              </a:solidFill>
              <a:latin typeface="Nunito"/>
            </a:endParaRPr>
          </a:p>
          <a:p>
            <a:pPr fontAlgn="base"/>
            <a:r>
              <a:rPr lang="en-US" sz="3200" dirty="0">
                <a:solidFill>
                  <a:srgbClr val="273239"/>
                </a:solidFill>
                <a:latin typeface="Nunito"/>
              </a:rPr>
              <a:t>There are several methods that can be used to perform control statements in JavaScript.</a:t>
            </a:r>
          </a:p>
          <a:p>
            <a:pPr fontAlgn="base"/>
            <a:endParaRPr lang="en-US" sz="3200" dirty="0">
              <a:solidFill>
                <a:srgbClr val="273239"/>
              </a:solidFill>
              <a:latin typeface="Nunito"/>
            </a:endParaRPr>
          </a:p>
          <a:p>
            <a:pPr marL="914400" lvl="1" indent="-457200" fontAlgn="base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73239"/>
                </a:solidFill>
                <a:latin typeface="Nunito"/>
              </a:rPr>
              <a:t>If Statement</a:t>
            </a:r>
          </a:p>
          <a:p>
            <a:pPr marL="914400" lvl="1" indent="-457200" fontAlgn="base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73239"/>
                </a:solidFill>
                <a:latin typeface="Nunito"/>
              </a:rPr>
              <a:t>Using If-Else Statement</a:t>
            </a:r>
          </a:p>
          <a:p>
            <a:pPr marL="914400" lvl="1" indent="-457200" fontAlgn="base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73239"/>
                </a:solidFill>
                <a:latin typeface="Nunito"/>
              </a:rPr>
              <a:t>Using If Else-if else Statement</a:t>
            </a:r>
          </a:p>
          <a:p>
            <a:pPr marL="914400" lvl="1" indent="-457200" fontAlgn="base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73239"/>
                </a:solidFill>
                <a:latin typeface="Nunito"/>
              </a:rPr>
              <a:t>Using Switch Statement</a:t>
            </a:r>
          </a:p>
          <a:p>
            <a:pPr lvl="1" fontAlgn="base"/>
            <a:endParaRPr lang="en-US" sz="3200" b="0" i="0" dirty="0">
              <a:solidFill>
                <a:srgbClr val="273239"/>
              </a:solidFill>
              <a:effectLst/>
              <a:latin typeface="Nunito"/>
            </a:endParaRPr>
          </a:p>
        </p:txBody>
      </p:sp>
      <p:pic>
        <p:nvPicPr>
          <p:cNvPr id="3" name="Picture 2" descr="Distance Education Courses in Ludhiana | Dotway Educators">
            <a:extLst>
              <a:ext uri="{FF2B5EF4-FFF2-40B4-BE49-F238E27FC236}">
                <a16:creationId xmlns:a16="http://schemas.microsoft.com/office/drawing/2014/main" id="{FF4811B8-EE01-4766-A61C-F9410AD7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35" y="113290"/>
            <a:ext cx="2438232" cy="7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773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0D05CB-0119-4FCD-8991-31CF604622EC}"/>
              </a:ext>
            </a:extLst>
          </p:cNvPr>
          <p:cNvSpPr/>
          <p:nvPr/>
        </p:nvSpPr>
        <p:spPr>
          <a:xfrm>
            <a:off x="2036618" y="606830"/>
            <a:ext cx="472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If Statement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B15A3AA-1405-450D-A5E7-E6E71BF7B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116" y="2491414"/>
            <a:ext cx="7863840" cy="338808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/>
              </a:rPr>
              <a:t>Syntax: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if (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condition_is_given_here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  {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// If the condition is met,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//the code will get executed.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78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7FB25C-CE7E-4147-98A2-1FA6A5642B56}"/>
              </a:ext>
            </a:extLst>
          </p:cNvPr>
          <p:cNvSpPr/>
          <p:nvPr/>
        </p:nvSpPr>
        <p:spPr>
          <a:xfrm>
            <a:off x="2233353" y="1202358"/>
            <a:ext cx="6096000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num</a:t>
            </a:r>
            <a:r>
              <a:rPr lang="en-IN" sz="2400" dirty="0"/>
              <a:t> = 5; </a:t>
            </a:r>
          </a:p>
          <a:p>
            <a:endParaRPr lang="en-IN" sz="2400" dirty="0"/>
          </a:p>
          <a:p>
            <a:r>
              <a:rPr lang="en-IN" sz="2400" dirty="0"/>
              <a:t>if (</a:t>
            </a:r>
            <a:r>
              <a:rPr lang="en-IN" sz="2400" dirty="0" err="1"/>
              <a:t>num</a:t>
            </a:r>
            <a:r>
              <a:rPr lang="en-IN" sz="2400" dirty="0"/>
              <a:t> &gt; 0) { </a:t>
            </a:r>
          </a:p>
          <a:p>
            <a:r>
              <a:rPr lang="en-IN" sz="2400" dirty="0"/>
              <a:t>	console.log("The number is positive."); </a:t>
            </a:r>
          </a:p>
          <a:p>
            <a:r>
              <a:rPr lang="en-IN" sz="2400" dirty="0"/>
              <a:t>};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84AAF-4EDD-44A3-B0FB-6B9B8DC8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98" y="4315304"/>
            <a:ext cx="4380807" cy="1486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40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75D695-4A47-488A-9504-FC94BE9CA0CA}"/>
              </a:ext>
            </a:extLst>
          </p:cNvPr>
          <p:cNvSpPr/>
          <p:nvPr/>
        </p:nvSpPr>
        <p:spPr>
          <a:xfrm>
            <a:off x="1388227" y="495832"/>
            <a:ext cx="492113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If else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A3037-E502-46C9-85AB-E44FE76676AC}"/>
              </a:ext>
            </a:extLst>
          </p:cNvPr>
          <p:cNvSpPr/>
          <p:nvPr/>
        </p:nvSpPr>
        <p:spPr>
          <a:xfrm>
            <a:off x="756459" y="1796532"/>
            <a:ext cx="103327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273239"/>
                </a:solidFill>
                <a:latin typeface="Nunito"/>
              </a:rPr>
              <a:t>The if-else statement will perform some action for a specific condition. If the condition meets then a particular code of action will be executed otherwise it will execute another code of action that satisfies that particular condition.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EC74E-EB3D-41D0-8599-B7A69FE05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87" y="4260701"/>
            <a:ext cx="5744095" cy="2225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497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16E63-EF0B-43AC-9B5C-52FBBA6B8E79}"/>
              </a:ext>
            </a:extLst>
          </p:cNvPr>
          <p:cNvSpPr/>
          <p:nvPr/>
        </p:nvSpPr>
        <p:spPr>
          <a:xfrm>
            <a:off x="1801089" y="581719"/>
            <a:ext cx="8165869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3200" dirty="0"/>
              <a:t>let </a:t>
            </a:r>
            <a:r>
              <a:rPr lang="en-IN" sz="3200" dirty="0" err="1"/>
              <a:t>num</a:t>
            </a:r>
            <a:r>
              <a:rPr lang="en-IN" sz="3200" dirty="0"/>
              <a:t> = -10; </a:t>
            </a:r>
          </a:p>
          <a:p>
            <a:endParaRPr lang="en-IN" sz="3200" dirty="0"/>
          </a:p>
          <a:p>
            <a:r>
              <a:rPr lang="en-IN" sz="3200" dirty="0"/>
              <a:t>if (</a:t>
            </a:r>
            <a:r>
              <a:rPr lang="en-IN" sz="3200" dirty="0" err="1"/>
              <a:t>num</a:t>
            </a:r>
            <a:r>
              <a:rPr lang="en-IN" sz="3200" dirty="0"/>
              <a:t> &gt; 0) </a:t>
            </a:r>
          </a:p>
          <a:p>
            <a:r>
              <a:rPr lang="en-IN" sz="3200" dirty="0"/>
              <a:t>	console.log("The number is positive."); </a:t>
            </a:r>
          </a:p>
          <a:p>
            <a:r>
              <a:rPr lang="en-IN" sz="3200" dirty="0"/>
              <a:t>else</a:t>
            </a:r>
          </a:p>
          <a:p>
            <a:r>
              <a:rPr lang="en-IN" sz="3200" dirty="0"/>
              <a:t>	console.log("The number is negative");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FB4DA-54E7-439B-A2CA-533283DF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2" y="4444823"/>
            <a:ext cx="4754880" cy="1409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302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29C3D-AC56-4959-9D5E-0C8C35E5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62" y="1330036"/>
            <a:ext cx="10068519" cy="4380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94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8" y="258876"/>
            <a:ext cx="9999942" cy="61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65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40277F-2F47-4917-9141-840EA51A6AAD}"/>
              </a:ext>
            </a:extLst>
          </p:cNvPr>
          <p:cNvSpPr/>
          <p:nvPr/>
        </p:nvSpPr>
        <p:spPr>
          <a:xfrm>
            <a:off x="495993" y="366623"/>
            <a:ext cx="4782589" cy="61247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800" dirty="0" err="1"/>
              <a:t>const</a:t>
            </a:r>
            <a:r>
              <a:rPr lang="en-IN" sz="2800" dirty="0"/>
              <a:t> </a:t>
            </a:r>
            <a:r>
              <a:rPr lang="en-IN" sz="2800" dirty="0" err="1"/>
              <a:t>num</a:t>
            </a:r>
            <a:r>
              <a:rPr lang="en-IN" sz="2800" dirty="0"/>
              <a:t> = 5; </a:t>
            </a:r>
          </a:p>
          <a:p>
            <a:endParaRPr lang="en-IN" sz="2800" dirty="0"/>
          </a:p>
          <a:p>
            <a:r>
              <a:rPr lang="en-IN" sz="2800" dirty="0"/>
              <a:t>if (</a:t>
            </a:r>
            <a:r>
              <a:rPr lang="en-IN" sz="2800" dirty="0" err="1"/>
              <a:t>num</a:t>
            </a:r>
            <a:r>
              <a:rPr lang="en-IN" sz="2800" dirty="0"/>
              <a:t> &gt; 0) { </a:t>
            </a:r>
          </a:p>
          <a:p>
            <a:r>
              <a:rPr lang="en-IN" sz="2800" dirty="0"/>
              <a:t>	console.log("The number is positive."); </a:t>
            </a:r>
          </a:p>
          <a:p>
            <a:r>
              <a:rPr lang="en-IN" sz="2800" dirty="0"/>
              <a:t>}</a:t>
            </a:r>
          </a:p>
          <a:p>
            <a:r>
              <a:rPr lang="en-IN" sz="2800" dirty="0"/>
              <a:t>else if (</a:t>
            </a:r>
            <a:r>
              <a:rPr lang="en-IN" sz="2800" dirty="0" err="1"/>
              <a:t>num</a:t>
            </a:r>
            <a:r>
              <a:rPr lang="en-IN" sz="2800" dirty="0"/>
              <a:t> == 0){</a:t>
            </a:r>
          </a:p>
          <a:p>
            <a:r>
              <a:rPr lang="en-IN" sz="2800" dirty="0"/>
              <a:t>  console.log("The number is positive."); </a:t>
            </a:r>
          </a:p>
          <a:p>
            <a:r>
              <a:rPr lang="en-IN" sz="2800" dirty="0"/>
              <a:t>}</a:t>
            </a:r>
          </a:p>
          <a:p>
            <a:r>
              <a:rPr lang="en-IN" sz="2800" dirty="0"/>
              <a:t>else{</a:t>
            </a:r>
          </a:p>
          <a:p>
            <a:r>
              <a:rPr lang="en-IN" sz="2800" dirty="0"/>
              <a:t>  console.log("The number is negative."); </a:t>
            </a:r>
          </a:p>
          <a:p>
            <a:r>
              <a:rPr lang="en-IN" sz="2800" dirty="0"/>
              <a:t>};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85F24-3175-472F-85B0-3A17EA55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742" y="2259268"/>
            <a:ext cx="4239491" cy="1797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3878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61648-CA4A-4122-A41F-2F53B6C244A5}"/>
              </a:ext>
            </a:extLst>
          </p:cNvPr>
          <p:cNvSpPr/>
          <p:nvPr/>
        </p:nvSpPr>
        <p:spPr>
          <a:xfrm>
            <a:off x="472440" y="500211"/>
            <a:ext cx="4782589" cy="889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Switch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67D4A-19F2-453C-87FC-8D42C30FEB13}"/>
              </a:ext>
            </a:extLst>
          </p:cNvPr>
          <p:cNvSpPr/>
          <p:nvPr/>
        </p:nvSpPr>
        <p:spPr>
          <a:xfrm>
            <a:off x="472440" y="1748181"/>
            <a:ext cx="472301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273239"/>
                </a:solidFill>
                <a:latin typeface="Nunito"/>
              </a:rPr>
              <a:t>The switch case statement in JavaScript is also used for decision-making purposes.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273239"/>
                </a:solidFill>
                <a:latin typeface="Nunito"/>
              </a:rPr>
              <a:t>In some cases, using the switch case statement is seen to be more convenient than if-else statements.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47B7A-91F8-48D4-B6B0-D103786C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0315"/>
            <a:ext cx="5151120" cy="3962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917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4595E8-9C3F-4259-81AF-936575DA40BC}"/>
              </a:ext>
            </a:extLst>
          </p:cNvPr>
          <p:cNvSpPr/>
          <p:nvPr/>
        </p:nvSpPr>
        <p:spPr>
          <a:xfrm>
            <a:off x="387927" y="831517"/>
            <a:ext cx="5264727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let </a:t>
            </a:r>
            <a:r>
              <a:rPr lang="en-IN" dirty="0" err="1"/>
              <a:t>num</a:t>
            </a:r>
            <a:r>
              <a:rPr lang="en-IN" dirty="0"/>
              <a:t> = 1; </a:t>
            </a:r>
          </a:p>
          <a:p>
            <a:endParaRPr lang="en-IN" dirty="0"/>
          </a:p>
          <a:p>
            <a:r>
              <a:rPr lang="en-IN" dirty="0"/>
              <a:t>switch (</a:t>
            </a:r>
            <a:r>
              <a:rPr lang="en-IN" dirty="0" err="1"/>
              <a:t>num</a:t>
            </a:r>
            <a:r>
              <a:rPr lang="en-IN" dirty="0"/>
              <a:t>) { </a:t>
            </a:r>
          </a:p>
          <a:p>
            <a:r>
              <a:rPr lang="en-IN" dirty="0"/>
              <a:t>	case 0: </a:t>
            </a:r>
          </a:p>
          <a:p>
            <a:r>
              <a:rPr lang="en-IN" dirty="0"/>
              <a:t>		console.log("Number is zero."); </a:t>
            </a:r>
          </a:p>
          <a:p>
            <a:r>
              <a:rPr lang="en-IN" dirty="0"/>
              <a:t>		break; </a:t>
            </a:r>
          </a:p>
          <a:p>
            <a:r>
              <a:rPr lang="en-IN" dirty="0"/>
              <a:t>	case 1: </a:t>
            </a:r>
          </a:p>
          <a:p>
            <a:r>
              <a:rPr lang="en-IN" dirty="0"/>
              <a:t>		console.log("Number is one."); </a:t>
            </a:r>
          </a:p>
          <a:p>
            <a:r>
              <a:rPr lang="en-IN" dirty="0"/>
              <a:t>		break; </a:t>
            </a:r>
          </a:p>
          <a:p>
            <a:r>
              <a:rPr lang="en-IN" dirty="0"/>
              <a:t>	case 2: </a:t>
            </a:r>
          </a:p>
          <a:p>
            <a:r>
              <a:rPr lang="en-IN" dirty="0"/>
              <a:t>		console.log("Number is two."); </a:t>
            </a:r>
          </a:p>
          <a:p>
            <a:r>
              <a:rPr lang="en-IN" dirty="0"/>
              <a:t>		break; </a:t>
            </a:r>
          </a:p>
          <a:p>
            <a:r>
              <a:rPr lang="en-IN" dirty="0"/>
              <a:t>	default: </a:t>
            </a:r>
          </a:p>
          <a:p>
            <a:r>
              <a:rPr lang="en-IN" dirty="0"/>
              <a:t>		console.log(“Default"); </a:t>
            </a:r>
          </a:p>
          <a:p>
            <a:r>
              <a:rPr lang="en-IN" dirty="0"/>
              <a:t>};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F294F-5DFF-4B3C-8B9B-1AAAACF1E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042" y="2270691"/>
            <a:ext cx="2758679" cy="158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4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F78DD-96A9-49EA-8322-276A3BB1B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1604358"/>
            <a:ext cx="9185563" cy="2867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54440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04081C-DB8D-4AA9-BA0E-5FF9B9DB06C3}"/>
              </a:ext>
            </a:extLst>
          </p:cNvPr>
          <p:cNvSpPr/>
          <p:nvPr/>
        </p:nvSpPr>
        <p:spPr>
          <a:xfrm>
            <a:off x="712123" y="482139"/>
            <a:ext cx="4724401" cy="57246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script&gt;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day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(day)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'Sunday'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'Monday'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'Tuesday'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'Wednesday'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'Thursday'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'Friday'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'Saturday'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'Invalid 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"The day is"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8CDE4-4A25-4933-95E2-5E3E005C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95" y="2589240"/>
            <a:ext cx="3810330" cy="85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2592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4DD6DB-3416-4B57-89E7-3FAB1B37E56E}"/>
              </a:ext>
            </a:extLst>
          </p:cNvPr>
          <p:cNvSpPr/>
          <p:nvPr/>
        </p:nvSpPr>
        <p:spPr>
          <a:xfrm>
            <a:off x="904702" y="1583548"/>
            <a:ext cx="103825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333333"/>
                </a:solidFill>
                <a:latin typeface="inter-regular"/>
              </a:rPr>
              <a:t>The </a:t>
            </a:r>
            <a:r>
              <a:rPr lang="en-US" sz="3200" b="1" dirty="0">
                <a:solidFill>
                  <a:srgbClr val="333333"/>
                </a:solidFill>
                <a:latin typeface="inter-bold"/>
              </a:rPr>
              <a:t>JavaScript loops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are used </a:t>
            </a:r>
            <a:r>
              <a:rPr lang="en-US" sz="3200" i="1" dirty="0">
                <a:solidFill>
                  <a:srgbClr val="333333"/>
                </a:solidFill>
                <a:latin typeface="inter-regular"/>
              </a:rPr>
              <a:t>to iterate the piece of code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using for, while, do while loops. It makes the code compact. It is mostly used in array.</a:t>
            </a:r>
          </a:p>
          <a:p>
            <a:pPr algn="just"/>
            <a:endParaRPr lang="en-US" sz="3200" dirty="0">
              <a:solidFill>
                <a:srgbClr val="333333"/>
              </a:solidFill>
              <a:latin typeface="inter-regular"/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333333"/>
                </a:solidFill>
                <a:latin typeface="inter-regular"/>
              </a:rPr>
              <a:t>There are four types of loops in JavaScript.</a:t>
            </a:r>
          </a:p>
          <a:p>
            <a:pPr algn="just"/>
            <a:endParaRPr lang="en-US" sz="3200" dirty="0">
              <a:solidFill>
                <a:srgbClr val="333333"/>
              </a:solidFill>
              <a:latin typeface="inter-regular"/>
            </a:endParaRPr>
          </a:p>
          <a:p>
            <a:pPr algn="just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inter-regular"/>
              </a:rPr>
              <a:t>for loop</a:t>
            </a:r>
          </a:p>
          <a:p>
            <a:pPr algn="just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inter-regular"/>
              </a:rPr>
              <a:t>while loop</a:t>
            </a:r>
          </a:p>
          <a:p>
            <a:pPr algn="just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inter-regular"/>
              </a:rPr>
              <a:t>do-while loop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3C5A9-2400-4ED4-99C5-AFC86D2BB1F1}"/>
              </a:ext>
            </a:extLst>
          </p:cNvPr>
          <p:cNvSpPr/>
          <p:nvPr/>
        </p:nvSpPr>
        <p:spPr>
          <a:xfrm>
            <a:off x="1072341" y="257694"/>
            <a:ext cx="4763193" cy="931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JavaScript Loops</a:t>
            </a:r>
          </a:p>
        </p:txBody>
      </p:sp>
    </p:spTree>
    <p:extLst>
      <p:ext uri="{BB962C8B-B14F-4D97-AF65-F5344CB8AC3E}">
        <p14:creationId xmlns:p14="http://schemas.microsoft.com/office/powerpoint/2010/main" val="3176378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7" y="1305894"/>
            <a:ext cx="10083594" cy="4994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1064" y="310896"/>
            <a:ext cx="415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LOOPS in JAVASCRIPT</a:t>
            </a:r>
          </a:p>
        </p:txBody>
      </p:sp>
    </p:spTree>
    <p:extLst>
      <p:ext uri="{BB962C8B-B14F-4D97-AF65-F5344CB8AC3E}">
        <p14:creationId xmlns:p14="http://schemas.microsoft.com/office/powerpoint/2010/main" val="3143482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8AFFA-D575-42D8-8A3B-CE59F622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2" y="811303"/>
            <a:ext cx="10333615" cy="523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7849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F268A4-670D-4944-95E6-2CFC207E3467}"/>
              </a:ext>
            </a:extLst>
          </p:cNvPr>
          <p:cNvSpPr/>
          <p:nvPr/>
        </p:nvSpPr>
        <p:spPr>
          <a:xfrm>
            <a:off x="315884" y="1362979"/>
            <a:ext cx="107566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333333"/>
                </a:solidFill>
                <a:latin typeface="inter-regular"/>
              </a:rPr>
              <a:t>The </a:t>
            </a:r>
            <a:r>
              <a:rPr lang="en-US" sz="3200" b="1" dirty="0">
                <a:solidFill>
                  <a:srgbClr val="333333"/>
                </a:solidFill>
                <a:latin typeface="inter-bold"/>
              </a:rPr>
              <a:t>JavaScript while loop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</a:t>
            </a:r>
            <a:r>
              <a:rPr lang="en-US" sz="3200" i="1" dirty="0">
                <a:solidFill>
                  <a:srgbClr val="333333"/>
                </a:solidFill>
                <a:latin typeface="inter-regular"/>
              </a:rPr>
              <a:t>iterates the elements for the infinite number of times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. It should be used if number of iteration is not known. The syntax of while loop is given below.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556F6-F637-4F0D-8D27-06D4AA3B79EE}"/>
              </a:ext>
            </a:extLst>
          </p:cNvPr>
          <p:cNvSpPr/>
          <p:nvPr/>
        </p:nvSpPr>
        <p:spPr>
          <a:xfrm>
            <a:off x="1047404" y="324196"/>
            <a:ext cx="4106487" cy="64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While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FA4D7-C649-4BDB-B613-1118149C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36" y="3428999"/>
            <a:ext cx="4158622" cy="252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B267CC-A842-447A-89C9-B9F9F8BC3CAC}"/>
              </a:ext>
            </a:extLst>
          </p:cNvPr>
          <p:cNvSpPr/>
          <p:nvPr/>
        </p:nvSpPr>
        <p:spPr>
          <a:xfrm>
            <a:off x="6763788" y="3428999"/>
            <a:ext cx="3460866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6699"/>
                </a:solidFill>
                <a:latin typeface="inter-regular"/>
              </a:rPr>
              <a:t>&lt;script&gt;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var </a:t>
            </a:r>
            <a:r>
              <a:rPr lang="en-US" dirty="0" err="1">
                <a:solidFill>
                  <a:srgbClr val="FF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FF0000"/>
                </a:solidFill>
                <a:latin typeface="inter-regular"/>
              </a:rPr>
              <a:t>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= </a:t>
            </a:r>
            <a:r>
              <a:rPr lang="en-US" dirty="0">
                <a:solidFill>
                  <a:srgbClr val="0000FF"/>
                </a:solidFill>
                <a:latin typeface="inter-regular"/>
              </a:rPr>
              <a:t>11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while ( </a:t>
            </a:r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=15 )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{  </a:t>
            </a:r>
          </a:p>
          <a:p>
            <a:pPr algn="just"/>
            <a:r>
              <a:rPr lang="en-US" dirty="0" err="1">
                <a:solidFill>
                  <a:srgbClr val="000000"/>
                </a:solidFill>
                <a:latin typeface="inter-regular"/>
              </a:rPr>
              <a:t>document.write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+ "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b="1" dirty="0" err="1">
                <a:solidFill>
                  <a:srgbClr val="006699"/>
                </a:solidFill>
                <a:latin typeface="inter-regular"/>
              </a:rPr>
              <a:t>br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/&gt;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");  </a:t>
            </a:r>
          </a:p>
          <a:p>
            <a:pPr algn="just"/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++;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}  </a:t>
            </a:r>
          </a:p>
          <a:p>
            <a:pPr algn="just"/>
            <a:r>
              <a:rPr lang="en-US" b="1" dirty="0">
                <a:solidFill>
                  <a:srgbClr val="006699"/>
                </a:solidFill>
                <a:latin typeface="inter-regular"/>
              </a:rPr>
              <a:t>&lt;/script&gt;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5921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2522D8-B27D-41FE-9B1B-65161A816031}"/>
              </a:ext>
            </a:extLst>
          </p:cNvPr>
          <p:cNvSpPr/>
          <p:nvPr/>
        </p:nvSpPr>
        <p:spPr>
          <a:xfrm>
            <a:off x="814647" y="1466650"/>
            <a:ext cx="994202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333333"/>
                </a:solidFill>
                <a:latin typeface="inter-regular"/>
              </a:rPr>
              <a:t>The </a:t>
            </a:r>
            <a:r>
              <a:rPr lang="en-US" sz="3200" b="1" dirty="0">
                <a:solidFill>
                  <a:srgbClr val="333333"/>
                </a:solidFill>
                <a:latin typeface="inter-bold"/>
              </a:rPr>
              <a:t>JavaScript do while loop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</a:t>
            </a:r>
            <a:r>
              <a:rPr lang="en-US" sz="3200" i="1" dirty="0">
                <a:solidFill>
                  <a:srgbClr val="333333"/>
                </a:solidFill>
                <a:latin typeface="inter-regular"/>
              </a:rPr>
              <a:t>iterates the elements for the infinite number of times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like while loop. But, code is </a:t>
            </a:r>
            <a:r>
              <a:rPr lang="en-US" sz="3200" i="1" dirty="0">
                <a:solidFill>
                  <a:srgbClr val="333333"/>
                </a:solidFill>
                <a:latin typeface="inter-regular"/>
              </a:rPr>
              <a:t>executed at least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once whether condition is true or false. The syntax of do while loop is given below.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30F61-E190-4EA0-9F81-782869835BF1}"/>
              </a:ext>
            </a:extLst>
          </p:cNvPr>
          <p:cNvSpPr/>
          <p:nvPr/>
        </p:nvSpPr>
        <p:spPr>
          <a:xfrm>
            <a:off x="1255222" y="349135"/>
            <a:ext cx="4098174" cy="714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Do-while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DBC1B-2148-44DE-9E3B-58581369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34" y="4017164"/>
            <a:ext cx="3537550" cy="231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08CF75-5324-4F27-8695-4F3E0771C2CE}"/>
              </a:ext>
            </a:extLst>
          </p:cNvPr>
          <p:cNvSpPr/>
          <p:nvPr/>
        </p:nvSpPr>
        <p:spPr>
          <a:xfrm>
            <a:off x="6705600" y="4159008"/>
            <a:ext cx="3452553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6699"/>
                </a:solidFill>
                <a:latin typeface="inter-regular"/>
              </a:rPr>
              <a:t>&lt;script&gt;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var </a:t>
            </a:r>
            <a:r>
              <a:rPr lang="en-US" dirty="0" err="1">
                <a:solidFill>
                  <a:srgbClr val="FF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=</a:t>
            </a:r>
            <a:r>
              <a:rPr lang="en-US" dirty="0">
                <a:solidFill>
                  <a:srgbClr val="0000FF"/>
                </a:solidFill>
                <a:latin typeface="inter-regular"/>
              </a:rPr>
              <a:t>21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do{  </a:t>
            </a:r>
          </a:p>
          <a:p>
            <a:pPr algn="just"/>
            <a:r>
              <a:rPr lang="en-US" dirty="0" err="1">
                <a:solidFill>
                  <a:srgbClr val="000000"/>
                </a:solidFill>
                <a:latin typeface="inter-regular"/>
              </a:rPr>
              <a:t>document.write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+ "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b="1" dirty="0" err="1">
                <a:solidFill>
                  <a:srgbClr val="006699"/>
                </a:solidFill>
                <a:latin typeface="inter-regular"/>
              </a:rPr>
              <a:t>br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/&gt;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");  </a:t>
            </a:r>
          </a:p>
          <a:p>
            <a:pPr algn="just"/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++;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}while (</a:t>
            </a:r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=25);  </a:t>
            </a:r>
          </a:p>
          <a:p>
            <a:pPr algn="just"/>
            <a:r>
              <a:rPr lang="en-US" b="1" dirty="0">
                <a:solidFill>
                  <a:srgbClr val="006699"/>
                </a:solidFill>
                <a:latin typeface="inter-regular"/>
              </a:rPr>
              <a:t>&lt;/script&gt;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02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94" y="335130"/>
            <a:ext cx="11237062" cy="51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113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D8CC26-A462-4811-AE64-9FB4B1CA7689}"/>
              </a:ext>
            </a:extLst>
          </p:cNvPr>
          <p:cNvSpPr/>
          <p:nvPr/>
        </p:nvSpPr>
        <p:spPr>
          <a:xfrm>
            <a:off x="1238596" y="399011"/>
            <a:ext cx="4164677" cy="847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For Loop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5479-052B-4599-8318-95C4C4E073AB}"/>
              </a:ext>
            </a:extLst>
          </p:cNvPr>
          <p:cNvSpPr/>
          <p:nvPr/>
        </p:nvSpPr>
        <p:spPr>
          <a:xfrm>
            <a:off x="764771" y="1466887"/>
            <a:ext cx="102495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33"/>
                </a:solidFill>
                <a:latin typeface="inter-regular"/>
              </a:rPr>
              <a:t>The </a:t>
            </a:r>
            <a:r>
              <a:rPr lang="en-US" sz="3200" b="1" dirty="0">
                <a:solidFill>
                  <a:srgbClr val="333333"/>
                </a:solidFill>
                <a:latin typeface="inter-bold"/>
              </a:rPr>
              <a:t>JavaScript for loop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</a:t>
            </a:r>
            <a:r>
              <a:rPr lang="en-US" sz="3200" i="1" dirty="0">
                <a:solidFill>
                  <a:srgbClr val="333333"/>
                </a:solidFill>
                <a:latin typeface="inter-regular"/>
              </a:rPr>
              <a:t>iterates the elements for the fixed number of times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. It should be used if number of iteration is known. The syntax of for loop is given below.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C0605-A0CB-43BA-AA24-6A89634E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6" y="3256525"/>
            <a:ext cx="4688379" cy="3111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BDF803-7625-4FEC-9014-AE1B2D426078}"/>
              </a:ext>
            </a:extLst>
          </p:cNvPr>
          <p:cNvSpPr/>
          <p:nvPr/>
        </p:nvSpPr>
        <p:spPr>
          <a:xfrm>
            <a:off x="7417724" y="3256525"/>
            <a:ext cx="3535680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rgbClr val="006699"/>
                </a:solidFill>
                <a:latin typeface="inter-regular"/>
              </a:rPr>
              <a:t>&lt;script&gt;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  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inter-regular"/>
              </a:rPr>
              <a:t>for (</a:t>
            </a:r>
            <a:r>
              <a:rPr lang="en-US" sz="2800" dirty="0" err="1">
                <a:solidFill>
                  <a:srgbClr val="FF0000"/>
                </a:solidFill>
                <a:latin typeface="inter-regular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=</a:t>
            </a:r>
            <a:r>
              <a:rPr lang="en-US" sz="2800" dirty="0">
                <a:solidFill>
                  <a:srgbClr val="0000FF"/>
                </a:solidFill>
                <a:latin typeface="inter-regular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; </a:t>
            </a:r>
            <a:r>
              <a:rPr lang="en-US" sz="2800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sz="2800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=5; </a:t>
            </a:r>
            <a:r>
              <a:rPr lang="en-US" sz="2800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++)  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inter-regular"/>
              </a:rPr>
              <a:t>{  </a:t>
            </a:r>
          </a:p>
          <a:p>
            <a:pPr algn="just"/>
            <a:r>
              <a:rPr lang="en-US" sz="2800" dirty="0" err="1">
                <a:solidFill>
                  <a:srgbClr val="000000"/>
                </a:solidFill>
                <a:latin typeface="inter-regular"/>
              </a:rPr>
              <a:t>document.write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 + "</a:t>
            </a:r>
            <a:r>
              <a:rPr lang="en-US" sz="2800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sz="2800" b="1" dirty="0" err="1">
                <a:solidFill>
                  <a:srgbClr val="006699"/>
                </a:solidFill>
                <a:latin typeface="inter-regular"/>
              </a:rPr>
              <a:t>br</a:t>
            </a:r>
            <a:r>
              <a:rPr lang="en-US" sz="2800" b="1" dirty="0">
                <a:solidFill>
                  <a:srgbClr val="006699"/>
                </a:solidFill>
                <a:latin typeface="inter-regular"/>
              </a:rPr>
              <a:t>/&gt;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")  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inter-regular"/>
              </a:rPr>
              <a:t>}  </a:t>
            </a:r>
          </a:p>
          <a:p>
            <a:pPr algn="just"/>
            <a:r>
              <a:rPr lang="en-US" sz="2800" b="1" dirty="0">
                <a:solidFill>
                  <a:srgbClr val="006699"/>
                </a:solidFill>
                <a:latin typeface="inter-regular"/>
              </a:rPr>
              <a:t>&lt;/script&gt;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 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23901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49E46D-8AB9-4B4C-9CCB-C344A631EB12}"/>
              </a:ext>
            </a:extLst>
          </p:cNvPr>
          <p:cNvSpPr/>
          <p:nvPr/>
        </p:nvSpPr>
        <p:spPr>
          <a:xfrm>
            <a:off x="1637607" y="2505699"/>
            <a:ext cx="944325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Verdana" panose="020B0604030504040204" pitchFamily="34" charset="0"/>
              </a:rPr>
              <a:t>An array is a special variable, which can hold more than one value.</a:t>
            </a:r>
          </a:p>
          <a:p>
            <a:endParaRPr lang="en-US" sz="3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sz="2800" dirty="0"/>
              <a:t>           </a:t>
            </a:r>
            <a:r>
              <a:rPr lang="en-US" sz="2800" b="1" dirty="0"/>
              <a:t>const cars = ["Saab", "Volvo", "BMW"];</a:t>
            </a:r>
            <a:endParaRPr lang="en-IN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5B690D-E684-4684-9845-AECE3F300F3D}"/>
              </a:ext>
            </a:extLst>
          </p:cNvPr>
          <p:cNvSpPr/>
          <p:nvPr/>
        </p:nvSpPr>
        <p:spPr>
          <a:xfrm>
            <a:off x="1778924" y="814645"/>
            <a:ext cx="3009207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694507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C412E-9E5B-4CED-985E-F5F224DFC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53" y="1197033"/>
            <a:ext cx="9845893" cy="412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97607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7680" y="201168"/>
            <a:ext cx="396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ARRAYS in JAVASCRIPT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92" y="876869"/>
            <a:ext cx="10349812" cy="545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58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55" y="300046"/>
            <a:ext cx="10795250" cy="57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54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9" y="95068"/>
            <a:ext cx="6254019" cy="6305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59" y="209368"/>
            <a:ext cx="5465541" cy="60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131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42" y="426202"/>
            <a:ext cx="10854282" cy="4362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9624" y="164592"/>
            <a:ext cx="447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ARRAYS METHODS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05008" y="5260699"/>
            <a:ext cx="96652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slice()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returns selected elements in an array, as a new array.</a:t>
            </a: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89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8" y="195660"/>
            <a:ext cx="6428566" cy="4938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86" y="2382579"/>
            <a:ext cx="7164606" cy="430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27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4" y="130117"/>
            <a:ext cx="11126319" cy="4275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5350" y="5016770"/>
            <a:ext cx="10914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The </a:t>
            </a:r>
            <a:r>
              <a:rPr lang="en-US" b="1" dirty="0">
                <a:solidFill>
                  <a:srgbClr val="5F6368"/>
                </a:solidFill>
                <a:latin typeface="arial" panose="020B0604020202020204" pitchFamily="34" charset="0"/>
              </a:rPr>
              <a:t>splice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() method is used to add or remove elements of an existing array and the return value will be the removed items from the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29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76" y="383102"/>
            <a:ext cx="8795311" cy="52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5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57" y="206315"/>
            <a:ext cx="10547774" cy="64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46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F7559-0FB0-4887-A887-136D26D2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26281"/>
            <a:ext cx="7933044" cy="291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22B941-8AAF-4652-94E5-3DECA0899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46"/>
          <a:stretch/>
        </p:blipFill>
        <p:spPr>
          <a:xfrm>
            <a:off x="3214255" y="3785740"/>
            <a:ext cx="8977745" cy="248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AF463-DD23-4FE9-AAAA-DA7A580D72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40" b="26707"/>
          <a:stretch/>
        </p:blipFill>
        <p:spPr>
          <a:xfrm>
            <a:off x="8291378" y="138084"/>
            <a:ext cx="3690090" cy="2912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8B055-0CEF-4F08-B2A9-6DE945F5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75" y="4592552"/>
            <a:ext cx="2591025" cy="8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56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E9CFA6-A05A-4785-87FC-D9B05D33A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0" y="148823"/>
            <a:ext cx="7153031" cy="288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6510DE-8776-46F9-9ABB-928136B0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72" y="3304540"/>
            <a:ext cx="6830564" cy="265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91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C54AC-B049-4A9A-B311-58DF814E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86" y="3429000"/>
            <a:ext cx="9106689" cy="269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A0CEF-28CB-45E7-B597-0B4EFA404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5" y="252035"/>
            <a:ext cx="9045724" cy="2712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204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BD960-1598-43CF-8F8A-5A737E30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59" y="3514087"/>
            <a:ext cx="4343776" cy="678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193E34-93E4-4E2A-A7DC-D180BEAF7AC7}"/>
              </a:ext>
            </a:extLst>
          </p:cNvPr>
          <p:cNvSpPr/>
          <p:nvPr/>
        </p:nvSpPr>
        <p:spPr>
          <a:xfrm>
            <a:off x="578177" y="2484166"/>
            <a:ext cx="6096000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IN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</a:t>
            </a:r>
          </a:p>
          <a:p>
            <a:r>
              <a:rPr lang="en-IN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JavaScript Arrays</a:t>
            </a:r>
            <a:r>
              <a:rPr lang="en-IN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The join() Method</a:t>
            </a:r>
            <a:r>
              <a:rPr lang="en-IN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fruits = [</a:t>
            </a:r>
            <a:r>
              <a:rPr lang="en-IN" dirty="0">
                <a:solidFill>
                  <a:srgbClr val="A31515"/>
                </a:solidFill>
                <a:latin typeface="Consolas" panose="020B0609020204030204" pitchFamily="49" charset="0"/>
              </a:rPr>
              <a:t>"Banana"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A31515"/>
                </a:solidFill>
                <a:latin typeface="Consolas" panose="020B0609020204030204" pitchFamily="49" charset="0"/>
              </a:rPr>
              <a:t>"Orange"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A31515"/>
                </a:solidFill>
                <a:latin typeface="Consolas" panose="020B0609020204030204" pitchFamily="49" charset="0"/>
              </a:rPr>
              <a:t>"Apple"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A31515"/>
                </a:solidFill>
                <a:latin typeface="Consolas" panose="020B0609020204030204" pitchFamily="49" charset="0"/>
              </a:rPr>
              <a:t>"Mango"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</a:rPr>
              <a:t>fruits.join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31515"/>
                </a:solidFill>
                <a:latin typeface="Consolas" panose="020B0609020204030204" pitchFamily="49" charset="0"/>
              </a:rPr>
              <a:t>" * "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IN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57FFE-B01E-4D4F-ADD8-05A79CBE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3" y="563742"/>
            <a:ext cx="9365792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497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FD77-A138-42AD-C8BA-4B8E7D39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79" y="1749971"/>
            <a:ext cx="10871901" cy="411912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concat</a:t>
            </a:r>
            <a:r>
              <a:rPr lang="en-US" sz="3200" dirty="0"/>
              <a:t>() method is used to concatenate two or more arrays and it gives the merged array.</a:t>
            </a:r>
          </a:p>
          <a:p>
            <a:endParaRPr lang="en-US" sz="3200" dirty="0"/>
          </a:p>
          <a:p>
            <a:r>
              <a:rPr lang="en-US" sz="3200" b="1" dirty="0"/>
              <a:t>Syntax</a:t>
            </a:r>
          </a:p>
          <a:p>
            <a:r>
              <a:rPr lang="en-US" sz="3200" dirty="0"/>
              <a:t>let </a:t>
            </a:r>
            <a:r>
              <a:rPr lang="en-US" sz="3200" dirty="0" err="1"/>
              <a:t>newArray</a:t>
            </a:r>
            <a:r>
              <a:rPr lang="en-US" sz="3200" dirty="0"/>
              <a:t> = </a:t>
            </a:r>
            <a:r>
              <a:rPr lang="en-US" sz="3200" dirty="0" err="1"/>
              <a:t>arr.concat</a:t>
            </a:r>
            <a:r>
              <a:rPr lang="en-US" sz="3200" dirty="0"/>
              <a:t>()  // or</a:t>
            </a:r>
          </a:p>
          <a:p>
            <a:r>
              <a:rPr lang="en-US" sz="3200" dirty="0"/>
              <a:t>let </a:t>
            </a:r>
            <a:r>
              <a:rPr lang="en-US" sz="3200" dirty="0" err="1"/>
              <a:t>newArray</a:t>
            </a:r>
            <a:r>
              <a:rPr lang="en-US" sz="3200" dirty="0"/>
              <a:t> = arr1.concat(arr2) // or</a:t>
            </a:r>
          </a:p>
          <a:p>
            <a:r>
              <a:rPr lang="en-US" sz="3200" dirty="0"/>
              <a:t>let </a:t>
            </a:r>
            <a:r>
              <a:rPr lang="en-US" sz="3200" dirty="0" err="1"/>
              <a:t>newArray</a:t>
            </a:r>
            <a:r>
              <a:rPr lang="en-US" sz="3200" dirty="0"/>
              <a:t> = arr1.concat(arr2, arr3, ...) // or</a:t>
            </a:r>
          </a:p>
          <a:p>
            <a:r>
              <a:rPr lang="en-US" sz="3200" dirty="0"/>
              <a:t>let </a:t>
            </a:r>
            <a:r>
              <a:rPr lang="en-US" sz="3200" dirty="0" err="1"/>
              <a:t>newArray</a:t>
            </a:r>
            <a:r>
              <a:rPr lang="en-US" sz="3200" dirty="0"/>
              <a:t> = arr1.concat(value0, value1)</a:t>
            </a:r>
            <a:endParaRPr lang="en-IN"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0362D1-C3E8-A79A-E414-52ED8EE4E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5573" y="338500"/>
            <a:ext cx="10058400" cy="766848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concat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3757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0CCE38-A536-811E-DA69-30A468FD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718440"/>
            <a:ext cx="10058400" cy="4587109"/>
          </a:xfrm>
        </p:spPr>
        <p:txBody>
          <a:bodyPr>
            <a:normAutofit fontScale="97500"/>
          </a:bodyPr>
          <a:lstStyle/>
          <a:p>
            <a:r>
              <a:rPr lang="en-IN" sz="3600" dirty="0"/>
              <a:t>let arr1 = [11, 12, 13];</a:t>
            </a:r>
          </a:p>
          <a:p>
            <a:r>
              <a:rPr lang="en-IN" sz="3600" dirty="0"/>
              <a:t>let arr2 = [14, 15, 16];</a:t>
            </a:r>
          </a:p>
          <a:p>
            <a:r>
              <a:rPr lang="en-IN" sz="3600" dirty="0"/>
              <a:t>let arr3 = [17, 18, 19];</a:t>
            </a:r>
          </a:p>
          <a:p>
            <a:endParaRPr lang="en-IN" sz="3600" dirty="0"/>
          </a:p>
          <a:p>
            <a:r>
              <a:rPr lang="en-IN" sz="3600" dirty="0"/>
              <a:t>let </a:t>
            </a:r>
            <a:r>
              <a:rPr lang="en-IN" sz="3600" dirty="0" err="1"/>
              <a:t>newArr</a:t>
            </a:r>
            <a:r>
              <a:rPr lang="en-IN" sz="3600" dirty="0"/>
              <a:t> = arr1.concat(arr2, arr3);</a:t>
            </a:r>
          </a:p>
          <a:p>
            <a:r>
              <a:rPr lang="en-IN" sz="3600" dirty="0"/>
              <a:t>console.log(</a:t>
            </a:r>
            <a:r>
              <a:rPr lang="en-IN" sz="3600" dirty="0" err="1"/>
              <a:t>newArr</a:t>
            </a:r>
            <a:r>
              <a:rPr lang="en-IN" sz="36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01167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9AE3A-525E-9DF8-4269-1B8FD13F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6B5FE-CFA8-6286-FDF2-A198D2017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592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8" y="460820"/>
            <a:ext cx="9504200" cy="56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246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2279</TotalTime>
  <Words>1932</Words>
  <Application>Microsoft Office PowerPoint</Application>
  <PresentationFormat>Widescreen</PresentationFormat>
  <Paragraphs>316</Paragraphs>
  <Slides>86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Algerian</vt:lpstr>
      <vt:lpstr>Arial</vt:lpstr>
      <vt:lpstr>Arial</vt:lpstr>
      <vt:lpstr>Calibri</vt:lpstr>
      <vt:lpstr>Calibri Light</vt:lpstr>
      <vt:lpstr>Consolas</vt:lpstr>
      <vt:lpstr>inter-bold</vt:lpstr>
      <vt:lpstr>inter-regular</vt:lpstr>
      <vt:lpstr>Nunito</vt:lpstr>
      <vt:lpstr>Segoe UI</vt:lpstr>
      <vt:lpstr>Verdana</vt:lpstr>
      <vt:lpstr>Wingdings</vt:lpstr>
      <vt:lpstr>Retrospect</vt:lpstr>
      <vt:lpstr>JavaScript Basics </vt:lpstr>
      <vt:lpstr>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Structure</vt:lpstr>
      <vt:lpstr>Linking more than one javascript file.</vt:lpstr>
      <vt:lpstr>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Rules for defining the variables-</vt:lpstr>
      <vt:lpstr>Declaring variable</vt:lpstr>
      <vt:lpstr>Declaring variable</vt:lpstr>
      <vt:lpstr>PowerPoint Presentation</vt:lpstr>
      <vt:lpstr>Multiple initialisation of a variable.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concat()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Basics</dc:title>
  <dc:creator>Gurvinder Singh</dc:creator>
  <cp:lastModifiedBy>MY HP</cp:lastModifiedBy>
  <cp:revision>118</cp:revision>
  <dcterms:created xsi:type="dcterms:W3CDTF">2023-03-14T03:52:33Z</dcterms:created>
  <dcterms:modified xsi:type="dcterms:W3CDTF">2024-04-03T03:59:27Z</dcterms:modified>
</cp:coreProperties>
</file>